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  <p:embeddedFont>
      <p:font typeface="Short Stack" panose="02010600030101010101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ifWNkNyRX+al75oqbEzykFdOuj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6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6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Palatino"/>
              <a:buNone/>
            </a:pPr>
            <a:r>
              <a:rPr lang="en-US" sz="4800">
                <a:solidFill>
                  <a:srgbClr val="3F3F3F"/>
                </a:solidFill>
                <a:latin typeface="Palatino"/>
                <a:ea typeface="Palatino"/>
                <a:cs typeface="Palatino"/>
                <a:sym typeface="Palatino"/>
              </a:rPr>
              <a:t>The Future of Travel:</a:t>
            </a:r>
            <a:br>
              <a:rPr lang="en-US">
                <a:solidFill>
                  <a:srgbClr val="3F3F3F"/>
                </a:solidFill>
                <a:latin typeface="Palatino"/>
                <a:ea typeface="Palatino"/>
                <a:cs typeface="Palatino"/>
                <a:sym typeface="Palatino"/>
              </a:rPr>
            </a:br>
            <a:r>
              <a:rPr lang="en-US" b="1">
                <a:solidFill>
                  <a:srgbClr val="31AEB4"/>
                </a:solidFill>
                <a:latin typeface="Palatino"/>
                <a:ea typeface="Palatino"/>
                <a:cs typeface="Palatino"/>
                <a:sym typeface="Palatino"/>
              </a:rPr>
              <a:t>Personalization</a:t>
            </a:r>
            <a:endParaRPr b="1">
              <a:solidFill>
                <a:srgbClr val="31AEB4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4336333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</a:pP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Nuja Zhang &amp; Tracy Huang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254" y="156219"/>
            <a:ext cx="2191328" cy="17481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 rot="1570115">
            <a:off x="7298192" y="4604414"/>
            <a:ext cx="8398800" cy="4507172"/>
          </a:xfrm>
          <a:prstGeom prst="triangle">
            <a:avLst>
              <a:gd name="adj" fmla="val 50000"/>
            </a:avLst>
          </a:prstGeom>
          <a:solidFill>
            <a:srgbClr val="31AE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10"/>
          <p:cNvGrpSpPr/>
          <p:nvPr/>
        </p:nvGrpSpPr>
        <p:grpSpPr>
          <a:xfrm>
            <a:off x="200495" y="438913"/>
            <a:ext cx="11681280" cy="548640"/>
            <a:chOff x="5423" y="0"/>
            <a:chExt cx="11681280" cy="548640"/>
          </a:xfrm>
        </p:grpSpPr>
        <p:sp>
          <p:nvSpPr>
            <p:cNvPr id="296" name="Google Shape;296;p10"/>
            <p:cNvSpPr/>
            <p:nvPr/>
          </p:nvSpPr>
          <p:spPr>
            <a:xfrm>
              <a:off x="5423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0"/>
            <p:cNvSpPr txBox="1"/>
            <p:nvPr/>
          </p:nvSpPr>
          <p:spPr>
            <a:xfrm>
              <a:off x="279743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Get Data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2846816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0"/>
            <p:cNvSpPr txBox="1"/>
            <p:nvPr/>
          </p:nvSpPr>
          <p:spPr>
            <a:xfrm>
              <a:off x="3121136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User Similarity Network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5688208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BFBFB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0"/>
            <p:cNvSpPr txBox="1"/>
            <p:nvPr/>
          </p:nvSpPr>
          <p:spPr>
            <a:xfrm>
              <a:off x="5962528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Bipartite Graph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8529601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6FAB4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0"/>
            <p:cNvSpPr txBox="1"/>
            <p:nvPr/>
          </p:nvSpPr>
          <p:spPr>
            <a:xfrm>
              <a:off x="8803921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Match &amp; Recommend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4" name="Google Shape;30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9387" y="3398630"/>
            <a:ext cx="974274" cy="97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9406" y="4751514"/>
            <a:ext cx="974274" cy="97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18029" y="2062992"/>
            <a:ext cx="957028" cy="9570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10"/>
          <p:cNvCxnSpPr/>
          <p:nvPr/>
        </p:nvCxnSpPr>
        <p:spPr>
          <a:xfrm rot="10800000">
            <a:off x="3325407" y="3897401"/>
            <a:ext cx="1421400" cy="0"/>
          </a:xfrm>
          <a:prstGeom prst="straightConnector1">
            <a:avLst/>
          </a:prstGeom>
          <a:noFill/>
          <a:ln w="28575" cap="flat" cmpd="sng">
            <a:solidFill>
              <a:srgbClr val="49BF63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308" name="Google Shape;308;p10"/>
          <p:cNvSpPr txBox="1"/>
          <p:nvPr/>
        </p:nvSpPr>
        <p:spPr>
          <a:xfrm>
            <a:off x="2082524" y="6104398"/>
            <a:ext cx="1502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5485F"/>
                </a:solidFill>
                <a:latin typeface="Calibri"/>
                <a:ea typeface="Calibri"/>
                <a:cs typeface="Calibri"/>
                <a:sym typeface="Calibri"/>
              </a:rPr>
              <a:t>Foodies</a:t>
            </a:r>
            <a:endParaRPr sz="3200" b="1">
              <a:solidFill>
                <a:srgbClr val="3548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80401" y="3318661"/>
            <a:ext cx="1246684" cy="105424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0"/>
          <p:cNvSpPr txBox="1"/>
          <p:nvPr/>
        </p:nvSpPr>
        <p:spPr>
          <a:xfrm>
            <a:off x="3973062" y="4323929"/>
            <a:ext cx="2261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user/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set user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0"/>
          <p:cNvSpPr txBox="1"/>
          <p:nvPr/>
        </p:nvSpPr>
        <p:spPr>
          <a:xfrm>
            <a:off x="3128837" y="3538114"/>
            <a:ext cx="181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9BF63"/>
                </a:solidFill>
                <a:latin typeface="Calibri"/>
                <a:ea typeface="Calibri"/>
                <a:cs typeface="Calibri"/>
                <a:sym typeface="Calibri"/>
              </a:rPr>
              <a:t>Matched by similarity</a:t>
            </a:r>
            <a:endParaRPr b="1">
              <a:solidFill>
                <a:srgbClr val="49BF6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1"/>
          <p:cNvGrpSpPr/>
          <p:nvPr/>
        </p:nvGrpSpPr>
        <p:grpSpPr>
          <a:xfrm>
            <a:off x="200495" y="438913"/>
            <a:ext cx="11681280" cy="548640"/>
            <a:chOff x="5423" y="0"/>
            <a:chExt cx="11681280" cy="548640"/>
          </a:xfrm>
        </p:grpSpPr>
        <p:sp>
          <p:nvSpPr>
            <p:cNvPr id="317" name="Google Shape;317;p11"/>
            <p:cNvSpPr/>
            <p:nvPr/>
          </p:nvSpPr>
          <p:spPr>
            <a:xfrm>
              <a:off x="5423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1"/>
            <p:cNvSpPr txBox="1"/>
            <p:nvPr/>
          </p:nvSpPr>
          <p:spPr>
            <a:xfrm>
              <a:off x="279743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Get Data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2846816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1"/>
            <p:cNvSpPr txBox="1"/>
            <p:nvPr/>
          </p:nvSpPr>
          <p:spPr>
            <a:xfrm>
              <a:off x="3121136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User Similarity Network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5688208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BFBFB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1"/>
            <p:cNvSpPr txBox="1"/>
            <p:nvPr/>
          </p:nvSpPr>
          <p:spPr>
            <a:xfrm>
              <a:off x="5962528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Bipartite Graph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8529601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6FAB4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 txBox="1"/>
            <p:nvPr/>
          </p:nvSpPr>
          <p:spPr>
            <a:xfrm>
              <a:off x="8803921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Match &amp; Recommend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5" name="Google Shape;32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9387" y="3398630"/>
            <a:ext cx="974274" cy="97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9406" y="4751514"/>
            <a:ext cx="974274" cy="97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18029" y="2062992"/>
            <a:ext cx="957028" cy="9570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11"/>
          <p:cNvCxnSpPr/>
          <p:nvPr/>
        </p:nvCxnSpPr>
        <p:spPr>
          <a:xfrm rot="10800000">
            <a:off x="3325413" y="3897401"/>
            <a:ext cx="1421394" cy="0"/>
          </a:xfrm>
          <a:prstGeom prst="straightConnector1">
            <a:avLst/>
          </a:prstGeom>
          <a:noFill/>
          <a:ln w="28575" cap="flat" cmpd="sng">
            <a:solidFill>
              <a:srgbClr val="323F4F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329" name="Google Shape;329;p11"/>
          <p:cNvSpPr txBox="1"/>
          <p:nvPr/>
        </p:nvSpPr>
        <p:spPr>
          <a:xfrm>
            <a:off x="2082524" y="6104398"/>
            <a:ext cx="15021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5485F"/>
                </a:solidFill>
                <a:latin typeface="Calibri"/>
                <a:ea typeface="Calibri"/>
                <a:cs typeface="Calibri"/>
                <a:sym typeface="Calibri"/>
              </a:rPr>
              <a:t>Foodies</a:t>
            </a:r>
            <a:endParaRPr sz="3200" b="1">
              <a:solidFill>
                <a:srgbClr val="3548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80401" y="3318661"/>
            <a:ext cx="1246684" cy="10542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11"/>
          <p:cNvGrpSpPr/>
          <p:nvPr/>
        </p:nvGrpSpPr>
        <p:grpSpPr>
          <a:xfrm>
            <a:off x="5052506" y="1246909"/>
            <a:ext cx="3747110" cy="2151721"/>
            <a:chOff x="5052506" y="1246909"/>
            <a:chExt cx="3747110" cy="2151721"/>
          </a:xfrm>
        </p:grpSpPr>
        <p:pic>
          <p:nvPicPr>
            <p:cNvPr id="332" name="Google Shape;332;p1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973922" y="1547886"/>
              <a:ext cx="1308439" cy="1135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1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714958" y="1351383"/>
              <a:ext cx="744963" cy="76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1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214064" y="2440707"/>
              <a:ext cx="880439" cy="9476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11"/>
            <p:cNvSpPr/>
            <p:nvPr/>
          </p:nvSpPr>
          <p:spPr>
            <a:xfrm>
              <a:off x="6638306" y="1246909"/>
              <a:ext cx="2161310" cy="2151721"/>
            </a:xfrm>
            <a:prstGeom prst="rect">
              <a:avLst/>
            </a:prstGeom>
            <a:noFill/>
            <a:ln w="28575" cap="flat" cmpd="sng">
              <a:solidFill>
                <a:srgbClr val="49BF63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6" name="Google Shape;336;p11"/>
            <p:cNvCxnSpPr>
              <a:stCxn id="335" idx="1"/>
            </p:cNvCxnSpPr>
            <p:nvPr/>
          </p:nvCxnSpPr>
          <p:spPr>
            <a:xfrm rot="10800000">
              <a:off x="5052506" y="2322769"/>
              <a:ext cx="1585800" cy="0"/>
            </a:xfrm>
            <a:prstGeom prst="straightConnector1">
              <a:avLst/>
            </a:prstGeom>
            <a:noFill/>
            <a:ln w="28575" cap="flat" cmpd="sng">
              <a:solidFill>
                <a:srgbClr val="49BF63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337" name="Google Shape;337;p11"/>
          <p:cNvCxnSpPr/>
          <p:nvPr/>
        </p:nvCxnSpPr>
        <p:spPr>
          <a:xfrm>
            <a:off x="5052447" y="2322770"/>
            <a:ext cx="0" cy="995891"/>
          </a:xfrm>
          <a:prstGeom prst="straightConnector1">
            <a:avLst/>
          </a:prstGeom>
          <a:noFill/>
          <a:ln w="28575" cap="flat" cmpd="sng">
            <a:solidFill>
              <a:srgbClr val="49BF63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338" name="Google Shape;338;p11"/>
          <p:cNvSpPr txBox="1"/>
          <p:nvPr/>
        </p:nvSpPr>
        <p:spPr>
          <a:xfrm>
            <a:off x="4938104" y="1983443"/>
            <a:ext cx="181454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9BF63"/>
                </a:solidFill>
                <a:latin typeface="Calibri"/>
                <a:ea typeface="Calibri"/>
                <a:cs typeface="Calibri"/>
                <a:sym typeface="Calibri"/>
              </a:rPr>
              <a:t>Recommend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9BF63"/>
                </a:solidFill>
                <a:latin typeface="Calibri"/>
                <a:ea typeface="Calibri"/>
                <a:cs typeface="Calibri"/>
                <a:sym typeface="Calibri"/>
              </a:rPr>
              <a:t>Popular places </a:t>
            </a:r>
            <a:endParaRPr sz="1800" b="1">
              <a:solidFill>
                <a:srgbClr val="49BF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9BF63"/>
                </a:solidFill>
                <a:latin typeface="Calibri"/>
                <a:ea typeface="Calibri"/>
                <a:cs typeface="Calibri"/>
                <a:sym typeface="Calibri"/>
              </a:rPr>
              <a:t>For foodies</a:t>
            </a:r>
            <a:endParaRPr/>
          </a:p>
        </p:txBody>
      </p:sp>
      <p:sp>
        <p:nvSpPr>
          <p:cNvPr id="339" name="Google Shape;339;p11"/>
          <p:cNvSpPr txBox="1"/>
          <p:nvPr/>
        </p:nvSpPr>
        <p:spPr>
          <a:xfrm>
            <a:off x="3128837" y="3538114"/>
            <a:ext cx="181454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Matched by similarity</a:t>
            </a:r>
            <a:endParaRPr/>
          </a:p>
        </p:txBody>
      </p:sp>
      <p:sp>
        <p:nvSpPr>
          <p:cNvPr id="340" name="Google Shape;340;p11"/>
          <p:cNvSpPr txBox="1"/>
          <p:nvPr/>
        </p:nvSpPr>
        <p:spPr>
          <a:xfrm>
            <a:off x="3973062" y="4323929"/>
            <a:ext cx="226136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user/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set user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1"/>
          <p:cNvSpPr txBox="1"/>
          <p:nvPr/>
        </p:nvSpPr>
        <p:spPr>
          <a:xfrm>
            <a:off x="8799616" y="2054349"/>
            <a:ext cx="226136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 Similarity 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(based on actual places visited)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"/>
          <p:cNvSpPr txBox="1"/>
          <p:nvPr/>
        </p:nvSpPr>
        <p:spPr>
          <a:xfrm>
            <a:off x="4938104" y="1983443"/>
            <a:ext cx="181454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Popular places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foodies</a:t>
            </a:r>
            <a:endParaRPr/>
          </a:p>
        </p:txBody>
      </p:sp>
      <p:grpSp>
        <p:nvGrpSpPr>
          <p:cNvPr id="347" name="Google Shape;347;p12"/>
          <p:cNvGrpSpPr/>
          <p:nvPr/>
        </p:nvGrpSpPr>
        <p:grpSpPr>
          <a:xfrm>
            <a:off x="200495" y="438913"/>
            <a:ext cx="11681280" cy="548640"/>
            <a:chOff x="5423" y="0"/>
            <a:chExt cx="11681280" cy="548640"/>
          </a:xfrm>
        </p:grpSpPr>
        <p:sp>
          <p:nvSpPr>
            <p:cNvPr id="348" name="Google Shape;348;p12"/>
            <p:cNvSpPr/>
            <p:nvPr/>
          </p:nvSpPr>
          <p:spPr>
            <a:xfrm>
              <a:off x="5423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2"/>
            <p:cNvSpPr txBox="1"/>
            <p:nvPr/>
          </p:nvSpPr>
          <p:spPr>
            <a:xfrm>
              <a:off x="279743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Get Data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>
              <a:off x="2846816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2"/>
            <p:cNvSpPr txBox="1"/>
            <p:nvPr/>
          </p:nvSpPr>
          <p:spPr>
            <a:xfrm>
              <a:off x="3121136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User Similarity Network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2"/>
            <p:cNvSpPr/>
            <p:nvPr/>
          </p:nvSpPr>
          <p:spPr>
            <a:xfrm>
              <a:off x="5688208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BFBFB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2"/>
            <p:cNvSpPr txBox="1"/>
            <p:nvPr/>
          </p:nvSpPr>
          <p:spPr>
            <a:xfrm>
              <a:off x="5962528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Bipartite Graph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2"/>
            <p:cNvSpPr/>
            <p:nvPr/>
          </p:nvSpPr>
          <p:spPr>
            <a:xfrm>
              <a:off x="8529601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6FAB4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2"/>
            <p:cNvSpPr txBox="1"/>
            <p:nvPr/>
          </p:nvSpPr>
          <p:spPr>
            <a:xfrm>
              <a:off x="8803921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Match &amp; Recommend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6" name="Google Shape;35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9387" y="3398630"/>
            <a:ext cx="974274" cy="97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9406" y="4751514"/>
            <a:ext cx="974274" cy="97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18029" y="2062992"/>
            <a:ext cx="957028" cy="9570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12"/>
          <p:cNvCxnSpPr/>
          <p:nvPr/>
        </p:nvCxnSpPr>
        <p:spPr>
          <a:xfrm rot="10800000">
            <a:off x="3325413" y="3897401"/>
            <a:ext cx="1421394" cy="0"/>
          </a:xfrm>
          <a:prstGeom prst="straightConnector1">
            <a:avLst/>
          </a:prstGeom>
          <a:noFill/>
          <a:ln w="28575" cap="flat" cmpd="sng">
            <a:solidFill>
              <a:srgbClr val="323F4F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360" name="Google Shape;360;p12"/>
          <p:cNvSpPr txBox="1"/>
          <p:nvPr/>
        </p:nvSpPr>
        <p:spPr>
          <a:xfrm>
            <a:off x="2082524" y="6104398"/>
            <a:ext cx="15021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5485F"/>
                </a:solidFill>
                <a:latin typeface="Calibri"/>
                <a:ea typeface="Calibri"/>
                <a:cs typeface="Calibri"/>
                <a:sym typeface="Calibri"/>
              </a:rPr>
              <a:t>Foodies</a:t>
            </a:r>
            <a:endParaRPr sz="3200" b="1">
              <a:solidFill>
                <a:srgbClr val="3548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80401" y="3318661"/>
            <a:ext cx="1246684" cy="10542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12"/>
          <p:cNvGrpSpPr/>
          <p:nvPr/>
        </p:nvGrpSpPr>
        <p:grpSpPr>
          <a:xfrm>
            <a:off x="5052506" y="1246909"/>
            <a:ext cx="3747110" cy="2151721"/>
            <a:chOff x="5052506" y="1246909"/>
            <a:chExt cx="3747110" cy="2151721"/>
          </a:xfrm>
        </p:grpSpPr>
        <p:pic>
          <p:nvPicPr>
            <p:cNvPr id="363" name="Google Shape;363;p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973922" y="1547886"/>
              <a:ext cx="1308439" cy="1135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1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714958" y="1351383"/>
              <a:ext cx="744963" cy="76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1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214064" y="2440707"/>
              <a:ext cx="880439" cy="9476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" name="Google Shape;366;p12"/>
            <p:cNvSpPr/>
            <p:nvPr/>
          </p:nvSpPr>
          <p:spPr>
            <a:xfrm>
              <a:off x="6638306" y="1246909"/>
              <a:ext cx="2161310" cy="2151721"/>
            </a:xfrm>
            <a:prstGeom prst="rect">
              <a:avLst/>
            </a:prstGeom>
            <a:noFill/>
            <a:ln w="28575" cap="flat" cmpd="sng">
              <a:solidFill>
                <a:srgbClr val="49BF63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7" name="Google Shape;367;p12"/>
            <p:cNvCxnSpPr>
              <a:stCxn id="366" idx="1"/>
            </p:cNvCxnSpPr>
            <p:nvPr/>
          </p:nvCxnSpPr>
          <p:spPr>
            <a:xfrm rot="10800000">
              <a:off x="5052506" y="2322769"/>
              <a:ext cx="1585800" cy="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368" name="Google Shape;368;p12"/>
          <p:cNvCxnSpPr/>
          <p:nvPr/>
        </p:nvCxnSpPr>
        <p:spPr>
          <a:xfrm>
            <a:off x="5052447" y="2322770"/>
            <a:ext cx="0" cy="995891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369" name="Google Shape;369;p12"/>
          <p:cNvSpPr txBox="1"/>
          <p:nvPr/>
        </p:nvSpPr>
        <p:spPr>
          <a:xfrm>
            <a:off x="3128837" y="3538114"/>
            <a:ext cx="181454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Matched by similarity</a:t>
            </a:r>
            <a:endParaRPr/>
          </a:p>
        </p:txBody>
      </p:sp>
      <p:sp>
        <p:nvSpPr>
          <p:cNvPr id="370" name="Google Shape;370;p12"/>
          <p:cNvSpPr txBox="1"/>
          <p:nvPr/>
        </p:nvSpPr>
        <p:spPr>
          <a:xfrm>
            <a:off x="3973062" y="4323929"/>
            <a:ext cx="226136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user/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set user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2"/>
          <p:cNvSpPr/>
          <p:nvPr/>
        </p:nvSpPr>
        <p:spPr>
          <a:xfrm>
            <a:off x="6638306" y="3952677"/>
            <a:ext cx="2161200" cy="215160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17259" y="4023657"/>
            <a:ext cx="946603" cy="946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59379" y="4906087"/>
            <a:ext cx="1130681" cy="1155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507991" y="4884222"/>
            <a:ext cx="1173024" cy="113518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2"/>
          <p:cNvSpPr txBox="1"/>
          <p:nvPr/>
        </p:nvSpPr>
        <p:spPr>
          <a:xfrm>
            <a:off x="8799616" y="2054349"/>
            <a:ext cx="226136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 Similarity 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(based on actual places visited)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2"/>
          <p:cNvSpPr txBox="1"/>
          <p:nvPr/>
        </p:nvSpPr>
        <p:spPr>
          <a:xfrm>
            <a:off x="6584277" y="6104398"/>
            <a:ext cx="2261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 based on all user’s visits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2"/>
          <p:cNvSpPr txBox="1"/>
          <p:nvPr/>
        </p:nvSpPr>
        <p:spPr>
          <a:xfrm>
            <a:off x="8910704" y="4528484"/>
            <a:ext cx="2261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 Similarity B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(based on actual places visited)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1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3"/>
          <p:cNvSpPr txBox="1"/>
          <p:nvPr/>
        </p:nvSpPr>
        <p:spPr>
          <a:xfrm>
            <a:off x="4938104" y="1983443"/>
            <a:ext cx="181454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Popular places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foodies</a:t>
            </a:r>
            <a:endParaRPr/>
          </a:p>
        </p:txBody>
      </p:sp>
      <p:grpSp>
        <p:nvGrpSpPr>
          <p:cNvPr id="383" name="Google Shape;383;p13"/>
          <p:cNvGrpSpPr/>
          <p:nvPr/>
        </p:nvGrpSpPr>
        <p:grpSpPr>
          <a:xfrm>
            <a:off x="200495" y="438913"/>
            <a:ext cx="11681280" cy="548640"/>
            <a:chOff x="5423" y="0"/>
            <a:chExt cx="11681280" cy="548640"/>
          </a:xfrm>
        </p:grpSpPr>
        <p:sp>
          <p:nvSpPr>
            <p:cNvPr id="384" name="Google Shape;384;p13"/>
            <p:cNvSpPr/>
            <p:nvPr/>
          </p:nvSpPr>
          <p:spPr>
            <a:xfrm>
              <a:off x="5423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3"/>
            <p:cNvSpPr txBox="1"/>
            <p:nvPr/>
          </p:nvSpPr>
          <p:spPr>
            <a:xfrm>
              <a:off x="279743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Get Data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2846816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3"/>
            <p:cNvSpPr txBox="1"/>
            <p:nvPr/>
          </p:nvSpPr>
          <p:spPr>
            <a:xfrm>
              <a:off x="3121136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User Similarity Network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3"/>
            <p:cNvSpPr/>
            <p:nvPr/>
          </p:nvSpPr>
          <p:spPr>
            <a:xfrm>
              <a:off x="5688208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BFBFB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3"/>
            <p:cNvSpPr txBox="1"/>
            <p:nvPr/>
          </p:nvSpPr>
          <p:spPr>
            <a:xfrm>
              <a:off x="5962528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Bipartite Graph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8529601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6FAB4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3"/>
            <p:cNvSpPr txBox="1"/>
            <p:nvPr/>
          </p:nvSpPr>
          <p:spPr>
            <a:xfrm>
              <a:off x="8803921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Match &amp; Recommend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2" name="Google Shape;39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9387" y="3398630"/>
            <a:ext cx="974274" cy="97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9406" y="4751514"/>
            <a:ext cx="974274" cy="97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18029" y="2062992"/>
            <a:ext cx="957028" cy="9570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p13"/>
          <p:cNvCxnSpPr/>
          <p:nvPr/>
        </p:nvCxnSpPr>
        <p:spPr>
          <a:xfrm rot="10800000">
            <a:off x="3325413" y="3897401"/>
            <a:ext cx="1421394" cy="0"/>
          </a:xfrm>
          <a:prstGeom prst="straightConnector1">
            <a:avLst/>
          </a:prstGeom>
          <a:noFill/>
          <a:ln w="28575" cap="flat" cmpd="sng">
            <a:solidFill>
              <a:srgbClr val="323F4F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396" name="Google Shape;396;p13"/>
          <p:cNvSpPr txBox="1"/>
          <p:nvPr/>
        </p:nvSpPr>
        <p:spPr>
          <a:xfrm>
            <a:off x="2082524" y="6104398"/>
            <a:ext cx="15021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5485F"/>
                </a:solidFill>
                <a:latin typeface="Calibri"/>
                <a:ea typeface="Calibri"/>
                <a:cs typeface="Calibri"/>
                <a:sym typeface="Calibri"/>
              </a:rPr>
              <a:t>Foodies</a:t>
            </a:r>
            <a:endParaRPr sz="3200" b="1">
              <a:solidFill>
                <a:srgbClr val="3548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80401" y="3318661"/>
            <a:ext cx="1246684" cy="10542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13"/>
          <p:cNvGrpSpPr/>
          <p:nvPr/>
        </p:nvGrpSpPr>
        <p:grpSpPr>
          <a:xfrm>
            <a:off x="5052506" y="1246909"/>
            <a:ext cx="3747110" cy="2151721"/>
            <a:chOff x="5052506" y="1246909"/>
            <a:chExt cx="3747110" cy="2151721"/>
          </a:xfrm>
        </p:grpSpPr>
        <p:pic>
          <p:nvPicPr>
            <p:cNvPr id="399" name="Google Shape;399;p1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973922" y="1547886"/>
              <a:ext cx="1308439" cy="1135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1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714958" y="1351383"/>
              <a:ext cx="744963" cy="76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1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214064" y="2440707"/>
              <a:ext cx="880439" cy="9476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13"/>
            <p:cNvSpPr/>
            <p:nvPr/>
          </p:nvSpPr>
          <p:spPr>
            <a:xfrm>
              <a:off x="6638306" y="1246909"/>
              <a:ext cx="2161310" cy="2151721"/>
            </a:xfrm>
            <a:prstGeom prst="rect">
              <a:avLst/>
            </a:prstGeom>
            <a:noFill/>
            <a:ln w="28575" cap="flat" cmpd="sng">
              <a:solidFill>
                <a:srgbClr val="49BF63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3" name="Google Shape;403;p13"/>
            <p:cNvCxnSpPr>
              <a:stCxn id="402" idx="1"/>
            </p:cNvCxnSpPr>
            <p:nvPr/>
          </p:nvCxnSpPr>
          <p:spPr>
            <a:xfrm rot="10800000">
              <a:off x="5052506" y="2322769"/>
              <a:ext cx="1585800" cy="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404" name="Google Shape;404;p13"/>
          <p:cNvCxnSpPr/>
          <p:nvPr/>
        </p:nvCxnSpPr>
        <p:spPr>
          <a:xfrm>
            <a:off x="5052447" y="2322770"/>
            <a:ext cx="0" cy="995891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405" name="Google Shape;405;p13"/>
          <p:cNvSpPr txBox="1"/>
          <p:nvPr/>
        </p:nvSpPr>
        <p:spPr>
          <a:xfrm>
            <a:off x="3128837" y="3538114"/>
            <a:ext cx="181454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Matched by similarity</a:t>
            </a:r>
            <a:endParaRPr/>
          </a:p>
        </p:txBody>
      </p:sp>
      <p:sp>
        <p:nvSpPr>
          <p:cNvPr id="406" name="Google Shape;406;p13"/>
          <p:cNvSpPr txBox="1"/>
          <p:nvPr/>
        </p:nvSpPr>
        <p:spPr>
          <a:xfrm>
            <a:off x="3973062" y="4323929"/>
            <a:ext cx="226136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user/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set user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3"/>
          <p:cNvSpPr/>
          <p:nvPr/>
        </p:nvSpPr>
        <p:spPr>
          <a:xfrm>
            <a:off x="6638306" y="3952677"/>
            <a:ext cx="2161310" cy="2151721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17259" y="4023657"/>
            <a:ext cx="946603" cy="946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59379" y="4906087"/>
            <a:ext cx="1130681" cy="1155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507991" y="4884222"/>
            <a:ext cx="1173024" cy="113518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13"/>
          <p:cNvSpPr txBox="1"/>
          <p:nvPr/>
        </p:nvSpPr>
        <p:spPr>
          <a:xfrm>
            <a:off x="8799616" y="2054349"/>
            <a:ext cx="226136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 Similarity 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(based on actual places visited)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3"/>
          <p:cNvSpPr txBox="1"/>
          <p:nvPr/>
        </p:nvSpPr>
        <p:spPr>
          <a:xfrm>
            <a:off x="6584277" y="6104398"/>
            <a:ext cx="226136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 based on all user’s visits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3"/>
          <p:cNvSpPr txBox="1"/>
          <p:nvPr/>
        </p:nvSpPr>
        <p:spPr>
          <a:xfrm>
            <a:off x="8910704" y="4528484"/>
            <a:ext cx="226136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 Similarity B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(based on actual places visited)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4" name="Google Shape;414;p13"/>
          <p:cNvCxnSpPr>
            <a:stCxn id="411" idx="2"/>
          </p:cNvCxnSpPr>
          <p:nvPr/>
        </p:nvCxnSpPr>
        <p:spPr>
          <a:xfrm>
            <a:off x="9930297" y="2977679"/>
            <a:ext cx="0" cy="1550700"/>
          </a:xfrm>
          <a:prstGeom prst="straightConnector1">
            <a:avLst/>
          </a:prstGeom>
          <a:noFill/>
          <a:ln w="28575" cap="flat" cmpd="sng">
            <a:solidFill>
              <a:srgbClr val="49BF63"/>
            </a:solidFill>
            <a:prstDash val="dot"/>
            <a:miter lim="800000"/>
            <a:headEnd type="triangle" w="med" len="med"/>
            <a:tailEnd type="triangle" w="med" len="med"/>
          </a:ln>
        </p:spPr>
      </p:cxnSp>
      <p:sp>
        <p:nvSpPr>
          <p:cNvPr id="415" name="Google Shape;415;p13"/>
          <p:cNvSpPr txBox="1"/>
          <p:nvPr/>
        </p:nvSpPr>
        <p:spPr>
          <a:xfrm>
            <a:off x="8878543" y="3291416"/>
            <a:ext cx="2261362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9BF63"/>
                </a:solidFill>
                <a:latin typeface="Calibri"/>
                <a:ea typeface="Calibri"/>
                <a:cs typeface="Calibri"/>
                <a:sym typeface="Calibri"/>
              </a:rPr>
              <a:t>If A &gt; B, we have improved!</a:t>
            </a:r>
            <a:endParaRPr sz="1800" b="1">
              <a:solidFill>
                <a:srgbClr val="49BF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14"/>
          <p:cNvGrpSpPr/>
          <p:nvPr/>
        </p:nvGrpSpPr>
        <p:grpSpPr>
          <a:xfrm>
            <a:off x="200495" y="438913"/>
            <a:ext cx="11681280" cy="548640"/>
            <a:chOff x="5423" y="0"/>
            <a:chExt cx="11681280" cy="548640"/>
          </a:xfrm>
        </p:grpSpPr>
        <p:sp>
          <p:nvSpPr>
            <p:cNvPr id="421" name="Google Shape;421;p14"/>
            <p:cNvSpPr/>
            <p:nvPr/>
          </p:nvSpPr>
          <p:spPr>
            <a:xfrm>
              <a:off x="5423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4"/>
            <p:cNvSpPr txBox="1"/>
            <p:nvPr/>
          </p:nvSpPr>
          <p:spPr>
            <a:xfrm>
              <a:off x="279743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Get Data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2846816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50C9B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4"/>
            <p:cNvSpPr txBox="1"/>
            <p:nvPr/>
          </p:nvSpPr>
          <p:spPr>
            <a:xfrm>
              <a:off x="3121136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User Similarity Network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5688208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48BD6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4"/>
            <p:cNvSpPr txBox="1"/>
            <p:nvPr/>
          </p:nvSpPr>
          <p:spPr>
            <a:xfrm>
              <a:off x="5962528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Bipartite Graph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8529601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6FAB4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4"/>
            <p:cNvSpPr txBox="1"/>
            <p:nvPr/>
          </p:nvSpPr>
          <p:spPr>
            <a:xfrm>
              <a:off x="8803921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Match &amp; Recommend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9" name="Google Shape;42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6577" y="2974716"/>
            <a:ext cx="2061192" cy="20611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14"/>
          <p:cNvGrpSpPr/>
          <p:nvPr/>
        </p:nvGrpSpPr>
        <p:grpSpPr>
          <a:xfrm>
            <a:off x="1921792" y="2974716"/>
            <a:ext cx="2061192" cy="2061192"/>
            <a:chOff x="5160937" y="432994"/>
            <a:chExt cx="2061192" cy="2061192"/>
          </a:xfrm>
        </p:grpSpPr>
        <p:pic>
          <p:nvPicPr>
            <p:cNvPr id="431" name="Google Shape;431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60937" y="432994"/>
              <a:ext cx="2061192" cy="2061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69542" y="1463588"/>
              <a:ext cx="345582" cy="262330"/>
            </a:xfrm>
            <a:prstGeom prst="rect">
              <a:avLst/>
            </a:prstGeom>
            <a:solidFill>
              <a:srgbClr val="FCD8AD"/>
            </a:solidFill>
            <a:ln>
              <a:noFill/>
            </a:ln>
          </p:spPr>
        </p:pic>
      </p:grpSp>
      <p:sp>
        <p:nvSpPr>
          <p:cNvPr id="433" name="Google Shape;433;p14"/>
          <p:cNvSpPr txBox="1"/>
          <p:nvPr/>
        </p:nvSpPr>
        <p:spPr>
          <a:xfrm>
            <a:off x="4259411" y="2811510"/>
            <a:ext cx="39107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Palatino"/>
              <a:buNone/>
            </a:pPr>
            <a:r>
              <a:rPr lang="en-US" sz="4400">
                <a:solidFill>
                  <a:srgbClr val="3F3F3F"/>
                </a:solidFill>
                <a:latin typeface="Palatino"/>
                <a:ea typeface="Palatino"/>
                <a:cs typeface="Palatino"/>
                <a:sym typeface="Palatino"/>
              </a:rPr>
              <a:t>Thank you!</a:t>
            </a:r>
            <a:endParaRPr sz="4400" b="1">
              <a:solidFill>
                <a:srgbClr val="31AEB4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"/>
          <p:cNvGrpSpPr/>
          <p:nvPr/>
        </p:nvGrpSpPr>
        <p:grpSpPr>
          <a:xfrm>
            <a:off x="1050386" y="2622430"/>
            <a:ext cx="11141614" cy="1193920"/>
            <a:chOff x="1050386" y="3041650"/>
            <a:chExt cx="7630064" cy="774700"/>
          </a:xfrm>
        </p:grpSpPr>
        <p:pic>
          <p:nvPicPr>
            <p:cNvPr id="97" name="Google Shape;97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11550" y="3041650"/>
              <a:ext cx="5168900" cy="77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50386" y="3124200"/>
              <a:ext cx="26035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9" name="Google Shape;9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44170" y="960724"/>
            <a:ext cx="1141184" cy="1141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6893" y="859761"/>
            <a:ext cx="1206359" cy="1371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76165" y="753537"/>
            <a:ext cx="1428331" cy="1428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"/>
          <p:cNvGrpSpPr/>
          <p:nvPr/>
        </p:nvGrpSpPr>
        <p:grpSpPr>
          <a:xfrm>
            <a:off x="1050386" y="2622430"/>
            <a:ext cx="11141614" cy="1193920"/>
            <a:chOff x="1050386" y="3041650"/>
            <a:chExt cx="7630064" cy="774700"/>
          </a:xfrm>
        </p:grpSpPr>
        <p:pic>
          <p:nvPicPr>
            <p:cNvPr id="107" name="Google Shape;107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11550" y="3041650"/>
              <a:ext cx="5168900" cy="77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50386" y="3124200"/>
              <a:ext cx="26035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Google Shape;109;p3"/>
          <p:cNvSpPr txBox="1"/>
          <p:nvPr/>
        </p:nvSpPr>
        <p:spPr>
          <a:xfrm>
            <a:off x="4852083" y="2825655"/>
            <a:ext cx="3778954" cy="707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757475"/>
                </a:solidFill>
                <a:latin typeface="Calibri"/>
                <a:ea typeface="Calibri"/>
                <a:cs typeface="Calibri"/>
                <a:sym typeface="Calibri"/>
              </a:rPr>
              <a:t>New York</a:t>
            </a:r>
            <a:endParaRPr sz="4000">
              <a:solidFill>
                <a:srgbClr val="7574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44170" y="960724"/>
            <a:ext cx="1141184" cy="1141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6893" y="859761"/>
            <a:ext cx="1206359" cy="1371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76165" y="753537"/>
            <a:ext cx="1428331" cy="142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53690" y="4656282"/>
            <a:ext cx="1276987" cy="127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67373" y="4667027"/>
            <a:ext cx="1267449" cy="1295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92899" y="4577455"/>
            <a:ext cx="1431358" cy="1385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176893" y="4822961"/>
            <a:ext cx="1485037" cy="11103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3"/>
          <p:cNvCxnSpPr/>
          <p:nvPr/>
        </p:nvCxnSpPr>
        <p:spPr>
          <a:xfrm>
            <a:off x="6865749" y="2966412"/>
            <a:ext cx="0" cy="505956"/>
          </a:xfrm>
          <a:prstGeom prst="straightConnector1">
            <a:avLst/>
          </a:prstGeom>
          <a:noFill/>
          <a:ln w="9525" cap="flat" cmpd="sng">
            <a:solidFill>
              <a:srgbClr val="75747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8" name="Google Shape;118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70592" y="1434034"/>
            <a:ext cx="239476" cy="181785"/>
          </a:xfrm>
          <a:prstGeom prst="rect">
            <a:avLst/>
          </a:prstGeom>
          <a:solidFill>
            <a:srgbClr val="FCD8AD"/>
          </a:solidFill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84861" y="1339462"/>
            <a:ext cx="459801" cy="142131"/>
          </a:xfrm>
          <a:prstGeom prst="rect">
            <a:avLst/>
          </a:prstGeom>
          <a:solidFill>
            <a:srgbClr val="97C05C"/>
          </a:solidFill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8498" y="3539862"/>
            <a:ext cx="1181608" cy="118160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 txBox="1"/>
          <p:nvPr/>
        </p:nvSpPr>
        <p:spPr>
          <a:xfrm>
            <a:off x="213750" y="2154867"/>
            <a:ext cx="299110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2AE89"/>
                </a:solidFill>
                <a:latin typeface="Calibri"/>
                <a:ea typeface="Calibri"/>
                <a:cs typeface="Calibri"/>
                <a:sym typeface="Calibri"/>
              </a:rPr>
              <a:t>Destination </a:t>
            </a:r>
            <a:endParaRPr sz="2800" b="1">
              <a:solidFill>
                <a:srgbClr val="22AE8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2AE89"/>
                </a:solidFill>
                <a:latin typeface="Calibri"/>
                <a:ea typeface="Calibri"/>
                <a:cs typeface="Calibri"/>
                <a:sym typeface="Calibri"/>
              </a:rPr>
              <a:t>Hashtag </a:t>
            </a:r>
            <a:endParaRPr sz="2800" b="1">
              <a:solidFill>
                <a:srgbClr val="22AE8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2AE89"/>
                </a:solidFill>
                <a:latin typeface="Calibri"/>
                <a:ea typeface="Calibri"/>
                <a:cs typeface="Calibri"/>
                <a:sym typeface="Calibri"/>
              </a:rPr>
              <a:t>Search </a:t>
            </a:r>
            <a:endParaRPr sz="2800" b="1">
              <a:solidFill>
                <a:srgbClr val="22AE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8729841" y="2370310"/>
            <a:ext cx="299110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2AE89"/>
                </a:solidFill>
                <a:latin typeface="Calibri"/>
                <a:ea typeface="Calibri"/>
                <a:cs typeface="Calibri"/>
                <a:sym typeface="Calibri"/>
              </a:rPr>
              <a:t>Personalized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2AE89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 sz="2800" b="1">
              <a:solidFill>
                <a:srgbClr val="22AE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9581663" y="3277425"/>
            <a:ext cx="1773177" cy="1563221"/>
            <a:chOff x="9512697" y="3054503"/>
            <a:chExt cx="1773177" cy="1563221"/>
          </a:xfrm>
        </p:grpSpPr>
        <p:pic>
          <p:nvPicPr>
            <p:cNvPr id="128" name="Google Shape;128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512697" y="3386696"/>
              <a:ext cx="1231028" cy="1231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61000" y="3054503"/>
              <a:ext cx="524874" cy="52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" name="Google Shape;130;p4"/>
          <p:cNvSpPr txBox="1"/>
          <p:nvPr/>
        </p:nvSpPr>
        <p:spPr>
          <a:xfrm>
            <a:off x="3558695" y="1878674"/>
            <a:ext cx="4628997" cy="433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44536A"/>
                </a:solidFill>
                <a:latin typeface="Calibri"/>
                <a:ea typeface="Calibri"/>
                <a:cs typeface="Calibri"/>
                <a:sym typeface="Calibri"/>
              </a:rPr>
              <a:t>Our Solution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4400" b="1">
                <a:solidFill>
                  <a:srgbClr val="199172"/>
                </a:solidFill>
                <a:latin typeface="Calibri"/>
                <a:ea typeface="Calibri"/>
                <a:cs typeface="Calibri"/>
                <a:sym typeface="Calibri"/>
              </a:rPr>
              <a:t>personalized</a:t>
            </a:r>
            <a:r>
              <a:rPr lang="en-US" sz="4400" b="1">
                <a:solidFill>
                  <a:srgbClr val="51CBB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travel recommendation system</a:t>
            </a:r>
            <a:endParaRPr sz="4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200" b="1">
              <a:solidFill>
                <a:srgbClr val="22AE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408822" y="4901177"/>
            <a:ext cx="515721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AEABAB"/>
                </a:solidFill>
                <a:latin typeface="Georgia"/>
                <a:ea typeface="Georgia"/>
                <a:cs typeface="Georgia"/>
                <a:sym typeface="Georgia"/>
              </a:rPr>
              <a:t>#London   #Switzerland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AEABAB"/>
                </a:solidFill>
                <a:latin typeface="Georgia"/>
                <a:ea typeface="Georgia"/>
                <a:cs typeface="Georgia"/>
                <a:sym typeface="Georgia"/>
              </a:rPr>
              <a:t>	#NewYork</a:t>
            </a:r>
            <a:endParaRPr sz="1600" b="1">
              <a:solidFill>
                <a:srgbClr val="AEABA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AEABAB"/>
                </a:solidFill>
                <a:latin typeface="Georgia"/>
                <a:ea typeface="Georgia"/>
                <a:cs typeface="Georgia"/>
                <a:sym typeface="Georgia"/>
              </a:rPr>
              <a:t>     #Tokyo #Hawaii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AEABAB"/>
                </a:solidFill>
                <a:latin typeface="Georgia"/>
                <a:ea typeface="Georgia"/>
                <a:cs typeface="Georgia"/>
                <a:sym typeface="Georgia"/>
              </a:rPr>
              <a:t>     …</a:t>
            </a:r>
            <a:endParaRPr sz="1600" b="1">
              <a:solidFill>
                <a:srgbClr val="AEABA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8498" y="3539862"/>
            <a:ext cx="1181608" cy="118160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 txBox="1"/>
          <p:nvPr/>
        </p:nvSpPr>
        <p:spPr>
          <a:xfrm>
            <a:off x="213750" y="2154867"/>
            <a:ext cx="299110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2AE89"/>
                </a:solidFill>
                <a:latin typeface="Calibri"/>
                <a:ea typeface="Calibri"/>
                <a:cs typeface="Calibri"/>
                <a:sym typeface="Calibri"/>
              </a:rPr>
              <a:t>Destination </a:t>
            </a:r>
            <a:endParaRPr sz="2800" b="1">
              <a:solidFill>
                <a:srgbClr val="22AE8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2AE89"/>
                </a:solidFill>
                <a:latin typeface="Calibri"/>
                <a:ea typeface="Calibri"/>
                <a:cs typeface="Calibri"/>
                <a:sym typeface="Calibri"/>
              </a:rPr>
              <a:t>Hashtag </a:t>
            </a:r>
            <a:endParaRPr sz="2800" b="1">
              <a:solidFill>
                <a:srgbClr val="22AE8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2AE89"/>
                </a:solidFill>
                <a:latin typeface="Calibri"/>
                <a:ea typeface="Calibri"/>
                <a:cs typeface="Calibri"/>
                <a:sym typeface="Calibri"/>
              </a:rPr>
              <a:t>Search </a:t>
            </a:r>
            <a:endParaRPr sz="2800" b="1">
              <a:solidFill>
                <a:srgbClr val="22AE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408822" y="4901177"/>
            <a:ext cx="515721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AEABAB"/>
                </a:solidFill>
                <a:latin typeface="Georgia"/>
                <a:ea typeface="Georgia"/>
                <a:cs typeface="Georgia"/>
                <a:sym typeface="Georgia"/>
              </a:rPr>
              <a:t>#London   #Switzerland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AEABAB"/>
                </a:solidFill>
                <a:latin typeface="Georgia"/>
                <a:ea typeface="Georgia"/>
                <a:cs typeface="Georgia"/>
                <a:sym typeface="Georgia"/>
              </a:rPr>
              <a:t>	#NewYork</a:t>
            </a:r>
            <a:endParaRPr sz="1600" b="1">
              <a:solidFill>
                <a:srgbClr val="AEABA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AEABAB"/>
                </a:solidFill>
                <a:latin typeface="Georgia"/>
                <a:ea typeface="Georgia"/>
                <a:cs typeface="Georgia"/>
                <a:sym typeface="Georgia"/>
              </a:rPr>
              <a:t>     #Tokyo #Hawaii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AEABAB"/>
                </a:solidFill>
                <a:latin typeface="Georgia"/>
                <a:ea typeface="Georgia"/>
                <a:cs typeface="Georgia"/>
                <a:sym typeface="Georgia"/>
              </a:rPr>
              <a:t>     …</a:t>
            </a:r>
            <a:endParaRPr sz="1600" b="1">
              <a:solidFill>
                <a:srgbClr val="AEABA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8729841" y="2370310"/>
            <a:ext cx="299110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2AE89"/>
                </a:solidFill>
                <a:latin typeface="Calibri"/>
                <a:ea typeface="Calibri"/>
                <a:cs typeface="Calibri"/>
                <a:sym typeface="Calibri"/>
              </a:rPr>
              <a:t>Personalized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2AE89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 sz="2800" b="1">
              <a:solidFill>
                <a:srgbClr val="22AE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" name="Google Shape;140;p5"/>
          <p:cNvGrpSpPr/>
          <p:nvPr/>
        </p:nvGrpSpPr>
        <p:grpSpPr>
          <a:xfrm>
            <a:off x="200495" y="438913"/>
            <a:ext cx="11681280" cy="548640"/>
            <a:chOff x="5423" y="0"/>
            <a:chExt cx="11681280" cy="548640"/>
          </a:xfrm>
        </p:grpSpPr>
        <p:sp>
          <p:nvSpPr>
            <p:cNvPr id="141" name="Google Shape;141;p5"/>
            <p:cNvSpPr/>
            <p:nvPr/>
          </p:nvSpPr>
          <p:spPr>
            <a:xfrm>
              <a:off x="5423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 txBox="1"/>
            <p:nvPr/>
          </p:nvSpPr>
          <p:spPr>
            <a:xfrm>
              <a:off x="279743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Get Data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2846816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50C9B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 txBox="1"/>
            <p:nvPr/>
          </p:nvSpPr>
          <p:spPr>
            <a:xfrm>
              <a:off x="3121136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User Similarity Network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5688208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48BD6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 txBox="1"/>
            <p:nvPr/>
          </p:nvSpPr>
          <p:spPr>
            <a:xfrm>
              <a:off x="5962528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Bipartite Graph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8529601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6FAB4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 txBox="1"/>
            <p:nvPr/>
          </p:nvSpPr>
          <p:spPr>
            <a:xfrm>
              <a:off x="8803921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Match &amp; Recommend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5"/>
          <p:cNvGrpSpPr/>
          <p:nvPr/>
        </p:nvGrpSpPr>
        <p:grpSpPr>
          <a:xfrm>
            <a:off x="9581663" y="3277425"/>
            <a:ext cx="1773177" cy="1563221"/>
            <a:chOff x="9512697" y="3054503"/>
            <a:chExt cx="1773177" cy="1563221"/>
          </a:xfrm>
        </p:grpSpPr>
        <p:pic>
          <p:nvPicPr>
            <p:cNvPr id="150" name="Google Shape;150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512697" y="3386696"/>
              <a:ext cx="1231028" cy="1231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61000" y="3054503"/>
              <a:ext cx="524874" cy="52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" name="Google Shape;152;p5"/>
          <p:cNvSpPr txBox="1"/>
          <p:nvPr/>
        </p:nvSpPr>
        <p:spPr>
          <a:xfrm>
            <a:off x="3558695" y="1878674"/>
            <a:ext cx="4628997" cy="433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44536A"/>
                </a:solidFill>
                <a:latin typeface="Calibri"/>
                <a:ea typeface="Calibri"/>
                <a:cs typeface="Calibri"/>
                <a:sym typeface="Calibri"/>
              </a:rPr>
              <a:t>Our Solution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4400" b="1">
                <a:solidFill>
                  <a:srgbClr val="199172"/>
                </a:solidFill>
                <a:latin typeface="Calibri"/>
                <a:ea typeface="Calibri"/>
                <a:cs typeface="Calibri"/>
                <a:sym typeface="Calibri"/>
              </a:rPr>
              <a:t>personalized</a:t>
            </a:r>
            <a:r>
              <a:rPr lang="en-US" sz="4400" b="1">
                <a:solidFill>
                  <a:srgbClr val="51CBB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travel recommendation system</a:t>
            </a:r>
            <a:endParaRPr sz="4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200" b="1">
              <a:solidFill>
                <a:srgbClr val="22AE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6"/>
          <p:cNvGrpSpPr/>
          <p:nvPr/>
        </p:nvGrpSpPr>
        <p:grpSpPr>
          <a:xfrm>
            <a:off x="200495" y="438913"/>
            <a:ext cx="11681280" cy="548640"/>
            <a:chOff x="5423" y="0"/>
            <a:chExt cx="11681280" cy="548640"/>
          </a:xfrm>
        </p:grpSpPr>
        <p:sp>
          <p:nvSpPr>
            <p:cNvPr id="158" name="Google Shape;158;p6"/>
            <p:cNvSpPr/>
            <p:nvPr/>
          </p:nvSpPr>
          <p:spPr>
            <a:xfrm>
              <a:off x="5423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 txBox="1"/>
            <p:nvPr/>
          </p:nvSpPr>
          <p:spPr>
            <a:xfrm>
              <a:off x="279743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Get Data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2846816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 txBox="1"/>
            <p:nvPr/>
          </p:nvSpPr>
          <p:spPr>
            <a:xfrm>
              <a:off x="3121136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User Similarity Network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5688208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 txBox="1"/>
            <p:nvPr/>
          </p:nvSpPr>
          <p:spPr>
            <a:xfrm>
              <a:off x="5962528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Bipartite Graph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8529601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BFBFB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 txBox="1"/>
            <p:nvPr/>
          </p:nvSpPr>
          <p:spPr>
            <a:xfrm>
              <a:off x="8803921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Match &amp; Recommend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6"/>
          <p:cNvSpPr txBox="1"/>
          <p:nvPr/>
        </p:nvSpPr>
        <p:spPr>
          <a:xfrm>
            <a:off x="9206696" y="4035945"/>
            <a:ext cx="515721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757070"/>
                </a:solidFill>
                <a:latin typeface="Georgia"/>
                <a:ea typeface="Georgia"/>
                <a:cs typeface="Georgia"/>
                <a:sym typeface="Georgia"/>
              </a:rPr>
              <a:t>#London   #Tokyo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757070"/>
                </a:solidFill>
                <a:latin typeface="Georgia"/>
                <a:ea typeface="Georgia"/>
                <a:cs typeface="Georgia"/>
                <a:sym typeface="Georgia"/>
              </a:rPr>
              <a:t>	#Switzerland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757070"/>
                </a:solidFill>
                <a:latin typeface="Georgia"/>
                <a:ea typeface="Georgia"/>
                <a:cs typeface="Georgia"/>
                <a:sym typeface="Georgia"/>
              </a:rPr>
              <a:t>     #NewYork #Hawaii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757070"/>
                </a:solidFill>
                <a:latin typeface="Georgia"/>
                <a:ea typeface="Georgia"/>
                <a:cs typeface="Georgia"/>
                <a:sym typeface="Georgia"/>
              </a:rPr>
              <a:t>     …</a:t>
            </a:r>
            <a:endParaRPr sz="1600" b="1">
              <a:solidFill>
                <a:srgbClr val="75707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67" name="Google Shape;167;p6"/>
          <p:cNvGrpSpPr/>
          <p:nvPr/>
        </p:nvGrpSpPr>
        <p:grpSpPr>
          <a:xfrm>
            <a:off x="7885131" y="1303698"/>
            <a:ext cx="2643131" cy="2088258"/>
            <a:chOff x="344299" y="1422450"/>
            <a:chExt cx="2643131" cy="2088258"/>
          </a:xfrm>
        </p:grpSpPr>
        <p:sp>
          <p:nvSpPr>
            <p:cNvPr id="168" name="Google Shape;168;p6"/>
            <p:cNvSpPr txBox="1"/>
            <p:nvPr/>
          </p:nvSpPr>
          <p:spPr>
            <a:xfrm>
              <a:off x="344299" y="2033380"/>
              <a:ext cx="2643131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Scrape posts of a hashtag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Filtered by # of likes</a:t>
              </a:r>
              <a:endParaRPr dirty="0"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User ID 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Location name</a:t>
              </a:r>
              <a:endParaRPr dirty="0"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Hashtags</a:t>
              </a:r>
              <a:endParaRPr dirty="0"/>
            </a:p>
          </p:txBody>
        </p:sp>
        <p:pic>
          <p:nvPicPr>
            <p:cNvPr id="169" name="Google Shape;169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4299" y="1422450"/>
              <a:ext cx="461742" cy="461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90895" y="1422450"/>
              <a:ext cx="1764182" cy="5040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1" name="Google Shape;17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070" y="1153651"/>
            <a:ext cx="7253981" cy="5318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6"/>
          <p:cNvCxnSpPr/>
          <p:nvPr/>
        </p:nvCxnSpPr>
        <p:spPr>
          <a:xfrm>
            <a:off x="5712031" y="1726909"/>
            <a:ext cx="2232520" cy="1169177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73" name="Google Shape;173;p6"/>
          <p:cNvCxnSpPr/>
          <p:nvPr/>
        </p:nvCxnSpPr>
        <p:spPr>
          <a:xfrm rot="10800000" flipH="1">
            <a:off x="7462312" y="3236961"/>
            <a:ext cx="525667" cy="47699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74" name="Google Shape;174;p6"/>
          <p:cNvCxnSpPr/>
          <p:nvPr/>
        </p:nvCxnSpPr>
        <p:spPr>
          <a:xfrm>
            <a:off x="6377049" y="1403989"/>
            <a:ext cx="1567502" cy="1136804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6"/>
          <p:cNvSpPr/>
          <p:nvPr/>
        </p:nvSpPr>
        <p:spPr>
          <a:xfrm>
            <a:off x="5857767" y="1348828"/>
            <a:ext cx="493986" cy="119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6"/>
          <p:cNvCxnSpPr/>
          <p:nvPr/>
        </p:nvCxnSpPr>
        <p:spPr>
          <a:xfrm>
            <a:off x="5846636" y="1403989"/>
            <a:ext cx="505117" cy="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6"/>
          <p:cNvCxnSpPr>
            <a:cxnSpLocks/>
            <a:stCxn id="170" idx="3"/>
          </p:cNvCxnSpPr>
          <p:nvPr/>
        </p:nvCxnSpPr>
        <p:spPr>
          <a:xfrm>
            <a:off x="10295909" y="1555724"/>
            <a:ext cx="646500" cy="2480100"/>
          </a:xfrm>
          <a:prstGeom prst="bentConnector2">
            <a:avLst/>
          </a:prstGeom>
          <a:noFill/>
          <a:ln w="28575" cap="flat" cmpd="sng">
            <a:solidFill>
              <a:srgbClr val="FFC000"/>
            </a:solidFill>
            <a:prstDash val="dot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7"/>
          <p:cNvGrpSpPr/>
          <p:nvPr/>
        </p:nvGrpSpPr>
        <p:grpSpPr>
          <a:xfrm>
            <a:off x="200495" y="438913"/>
            <a:ext cx="11681280" cy="548640"/>
            <a:chOff x="5423" y="0"/>
            <a:chExt cx="11681280" cy="548640"/>
          </a:xfrm>
        </p:grpSpPr>
        <p:sp>
          <p:nvSpPr>
            <p:cNvPr id="184" name="Google Shape;184;p7"/>
            <p:cNvSpPr/>
            <p:nvPr/>
          </p:nvSpPr>
          <p:spPr>
            <a:xfrm>
              <a:off x="5423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 txBox="1"/>
            <p:nvPr/>
          </p:nvSpPr>
          <p:spPr>
            <a:xfrm>
              <a:off x="279743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Get Data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2846816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50C9B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7"/>
            <p:cNvSpPr txBox="1"/>
            <p:nvPr/>
          </p:nvSpPr>
          <p:spPr>
            <a:xfrm>
              <a:off x="3121136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User Similarity Network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5688208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 txBox="1"/>
            <p:nvPr/>
          </p:nvSpPr>
          <p:spPr>
            <a:xfrm>
              <a:off x="5962528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Bipartite Graph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8529601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BFBFB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7"/>
            <p:cNvSpPr txBox="1"/>
            <p:nvPr/>
          </p:nvSpPr>
          <p:spPr>
            <a:xfrm>
              <a:off x="8803921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Match &amp; Recommend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2" name="Google Shape;19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5475" y="2543438"/>
            <a:ext cx="941609" cy="941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18666" y="1649482"/>
            <a:ext cx="893956" cy="893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18666" y="2920383"/>
            <a:ext cx="938561" cy="9385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7"/>
          <p:cNvCxnSpPr>
            <a:endCxn id="193" idx="2"/>
          </p:cNvCxnSpPr>
          <p:nvPr/>
        </p:nvCxnSpPr>
        <p:spPr>
          <a:xfrm rot="10800000">
            <a:off x="3665644" y="2543438"/>
            <a:ext cx="0" cy="376800"/>
          </a:xfrm>
          <a:prstGeom prst="straightConnector1">
            <a:avLst/>
          </a:prstGeom>
          <a:noFill/>
          <a:ln w="38100" cap="flat" cmpd="sng">
            <a:solidFill>
              <a:srgbClr val="67AC5B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6" name="Google Shape;196;p7"/>
          <p:cNvCxnSpPr/>
          <p:nvPr/>
        </p:nvCxnSpPr>
        <p:spPr>
          <a:xfrm flipH="1">
            <a:off x="2686902" y="2096460"/>
            <a:ext cx="509462" cy="494708"/>
          </a:xfrm>
          <a:prstGeom prst="straightConnector1">
            <a:avLst/>
          </a:prstGeom>
          <a:noFill/>
          <a:ln w="38100" cap="flat" cmpd="sng">
            <a:solidFill>
              <a:srgbClr val="67AC5B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7"/>
          <p:cNvCxnSpPr/>
          <p:nvPr/>
        </p:nvCxnSpPr>
        <p:spPr>
          <a:xfrm>
            <a:off x="2695842" y="3054280"/>
            <a:ext cx="491582" cy="258194"/>
          </a:xfrm>
          <a:prstGeom prst="straightConnector1">
            <a:avLst/>
          </a:prstGeom>
          <a:noFill/>
          <a:ln w="38100" cap="flat" cmpd="sng">
            <a:solidFill>
              <a:srgbClr val="67AC5B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98" name="Google Shape;198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63349" y="2114012"/>
            <a:ext cx="1043228" cy="1186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48631" y="2165469"/>
            <a:ext cx="1055954" cy="108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7"/>
          <p:cNvCxnSpPr/>
          <p:nvPr/>
        </p:nvCxnSpPr>
        <p:spPr>
          <a:xfrm>
            <a:off x="7847998" y="2707219"/>
            <a:ext cx="715551" cy="0"/>
          </a:xfrm>
          <a:prstGeom prst="straightConnector1">
            <a:avLst/>
          </a:prstGeom>
          <a:noFill/>
          <a:ln w="38100" cap="flat" cmpd="sng">
            <a:solidFill>
              <a:srgbClr val="3A4C5C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7"/>
          <p:cNvSpPr txBox="1"/>
          <p:nvPr/>
        </p:nvSpPr>
        <p:spPr>
          <a:xfrm>
            <a:off x="7965697" y="1517046"/>
            <a:ext cx="261885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35485F"/>
                </a:solidFill>
                <a:latin typeface="Calibri"/>
                <a:ea typeface="Calibri"/>
                <a:cs typeface="Calibri"/>
                <a:sym typeface="Calibri"/>
              </a:rPr>
              <a:t>Theatre lovers</a:t>
            </a:r>
            <a:endParaRPr sz="3200" b="1" dirty="0">
              <a:solidFill>
                <a:srgbClr val="3548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42732" y="4944189"/>
            <a:ext cx="974274" cy="97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7"/>
          <p:cNvSpPr txBox="1"/>
          <p:nvPr/>
        </p:nvSpPr>
        <p:spPr>
          <a:xfrm>
            <a:off x="721241" y="1202581"/>
            <a:ext cx="245432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99172"/>
                </a:solidFill>
                <a:latin typeface="Calibri"/>
                <a:ea typeface="Calibri"/>
                <a:cs typeface="Calibri"/>
                <a:sym typeface="Calibri"/>
              </a:rPr>
              <a:t>Thrill Seekers</a:t>
            </a:r>
            <a:endParaRPr sz="3200" b="1" dirty="0">
              <a:solidFill>
                <a:srgbClr val="1991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92095" y="5514400"/>
            <a:ext cx="974274" cy="974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7"/>
          <p:cNvCxnSpPr>
            <a:stCxn id="202" idx="3"/>
            <a:endCxn id="204" idx="1"/>
          </p:cNvCxnSpPr>
          <p:nvPr/>
        </p:nvCxnSpPr>
        <p:spPr>
          <a:xfrm>
            <a:off x="7517006" y="5431326"/>
            <a:ext cx="475200" cy="570300"/>
          </a:xfrm>
          <a:prstGeom prst="straightConnector1">
            <a:avLst/>
          </a:prstGeom>
          <a:noFill/>
          <a:ln w="38100" cap="flat" cmpd="sng">
            <a:solidFill>
              <a:srgbClr val="75747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6" name="Google Shape;206;p7"/>
          <p:cNvSpPr txBox="1"/>
          <p:nvPr/>
        </p:nvSpPr>
        <p:spPr>
          <a:xfrm>
            <a:off x="4554169" y="4827244"/>
            <a:ext cx="15021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757475"/>
                </a:solidFill>
                <a:latin typeface="Calibri"/>
                <a:ea typeface="Calibri"/>
                <a:cs typeface="Calibri"/>
                <a:sym typeface="Calibri"/>
              </a:rPr>
              <a:t>Foodies</a:t>
            </a:r>
            <a:endParaRPr sz="3200" b="1" dirty="0">
              <a:solidFill>
                <a:srgbClr val="7574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62555" y="3367478"/>
            <a:ext cx="1043718" cy="10437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7"/>
          <p:cNvCxnSpPr/>
          <p:nvPr/>
        </p:nvCxnSpPr>
        <p:spPr>
          <a:xfrm>
            <a:off x="7399765" y="3218812"/>
            <a:ext cx="448233" cy="662093"/>
          </a:xfrm>
          <a:prstGeom prst="straightConnector1">
            <a:avLst/>
          </a:prstGeom>
          <a:noFill/>
          <a:ln w="38100" cap="flat" cmpd="sng">
            <a:solidFill>
              <a:srgbClr val="3A4C5C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09" name="Google Shape;209;p7"/>
          <p:cNvCxnSpPr/>
          <p:nvPr/>
        </p:nvCxnSpPr>
        <p:spPr>
          <a:xfrm flipH="1">
            <a:off x="8753930" y="3140277"/>
            <a:ext cx="222678" cy="564326"/>
          </a:xfrm>
          <a:prstGeom prst="straightConnector1">
            <a:avLst/>
          </a:prstGeom>
          <a:noFill/>
          <a:ln w="38100" cap="flat" cmpd="sng">
            <a:solidFill>
              <a:srgbClr val="3A4C5C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10" name="Google Shape;210;p7"/>
          <p:cNvSpPr txBox="1"/>
          <p:nvPr/>
        </p:nvSpPr>
        <p:spPr>
          <a:xfrm>
            <a:off x="264640" y="1896193"/>
            <a:ext cx="144065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#thrilled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      #exciting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#motorbike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    #BMX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 #freesolo</a:t>
            </a:r>
            <a:endParaRPr sz="18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325805" y="5531646"/>
            <a:ext cx="957028" cy="9570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7"/>
          <p:cNvCxnSpPr/>
          <p:nvPr/>
        </p:nvCxnSpPr>
        <p:spPr>
          <a:xfrm>
            <a:off x="6227338" y="6251373"/>
            <a:ext cx="1764757" cy="0"/>
          </a:xfrm>
          <a:prstGeom prst="straightConnector1">
            <a:avLst/>
          </a:prstGeom>
          <a:noFill/>
          <a:ln w="38100" cap="flat" cmpd="sng">
            <a:solidFill>
              <a:srgbClr val="75747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13" name="Google Shape;213;p7"/>
          <p:cNvCxnSpPr/>
          <p:nvPr/>
        </p:nvCxnSpPr>
        <p:spPr>
          <a:xfrm rot="10800000" flipH="1">
            <a:off x="6082260" y="5431326"/>
            <a:ext cx="572332" cy="578834"/>
          </a:xfrm>
          <a:prstGeom prst="straightConnector1">
            <a:avLst/>
          </a:prstGeom>
          <a:noFill/>
          <a:ln w="38100" cap="flat" cmpd="sng">
            <a:solidFill>
              <a:srgbClr val="75747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14" name="Google Shape;214;p7"/>
          <p:cNvSpPr txBox="1"/>
          <p:nvPr/>
        </p:nvSpPr>
        <p:spPr>
          <a:xfrm>
            <a:off x="9675021" y="2510306"/>
            <a:ext cx="228783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#andrewwebber</a:t>
            </a:r>
            <a:endParaRPr sz="18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      #broadwayshow</a:t>
            </a:r>
            <a:endParaRPr sz="18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#neilsimon</a:t>
            </a:r>
            <a:endParaRPr sz="18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7"/>
          <p:cNvSpPr txBox="1"/>
          <p:nvPr/>
        </p:nvSpPr>
        <p:spPr>
          <a:xfrm>
            <a:off x="3590902" y="5392330"/>
            <a:ext cx="181454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#yum #soulfood</a:t>
            </a:r>
            <a:endParaRPr sz="18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      #nomnom</a:t>
            </a:r>
            <a:endParaRPr sz="18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#streetfood</a:t>
            </a:r>
            <a:endParaRPr sz="18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7"/>
          <p:cNvSpPr txBox="1"/>
          <p:nvPr/>
        </p:nvSpPr>
        <p:spPr>
          <a:xfrm>
            <a:off x="4933227" y="3554271"/>
            <a:ext cx="194957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1AEB4"/>
                </a:solidFill>
                <a:latin typeface="Calibri"/>
                <a:ea typeface="Calibri"/>
                <a:cs typeface="Calibri"/>
                <a:sym typeface="Calibri"/>
              </a:rPr>
              <a:t>Communities </a:t>
            </a:r>
            <a:endParaRPr sz="2400" b="1">
              <a:solidFill>
                <a:srgbClr val="31AEB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1AEB4"/>
                </a:solidFill>
                <a:latin typeface="Calibri"/>
                <a:ea typeface="Calibri"/>
                <a:cs typeface="Calibri"/>
                <a:sym typeface="Calibri"/>
              </a:rPr>
              <a:t>Detected</a:t>
            </a:r>
            <a:endParaRPr sz="2400" b="1">
              <a:solidFill>
                <a:srgbClr val="31AEB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7" name="Google Shape;217;p7"/>
          <p:cNvCxnSpPr>
            <a:endCxn id="198" idx="1"/>
          </p:cNvCxnSpPr>
          <p:nvPr/>
        </p:nvCxnSpPr>
        <p:spPr>
          <a:xfrm rot="-5400000">
            <a:off x="6183199" y="2806970"/>
            <a:ext cx="879900" cy="680400"/>
          </a:xfrm>
          <a:prstGeom prst="curvedConnector2">
            <a:avLst/>
          </a:prstGeom>
          <a:noFill/>
          <a:ln w="28575" cap="flat" cmpd="sng">
            <a:solidFill>
              <a:srgbClr val="31AEB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8" name="Google Shape;218;p7"/>
          <p:cNvCxnSpPr/>
          <p:nvPr/>
        </p:nvCxnSpPr>
        <p:spPr>
          <a:xfrm rot="10800000">
            <a:off x="4255468" y="3078333"/>
            <a:ext cx="746400" cy="508800"/>
          </a:xfrm>
          <a:prstGeom prst="curvedConnector3">
            <a:avLst>
              <a:gd name="adj1" fmla="val 15005"/>
            </a:avLst>
          </a:prstGeom>
          <a:noFill/>
          <a:ln w="28575" cap="flat" cmpd="sng">
            <a:solidFill>
              <a:srgbClr val="31AEB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9" name="Google Shape;219;p7"/>
          <p:cNvCxnSpPr>
            <a:stCxn id="216" idx="2"/>
            <a:endCxn id="202" idx="0"/>
          </p:cNvCxnSpPr>
          <p:nvPr/>
        </p:nvCxnSpPr>
        <p:spPr>
          <a:xfrm rot="-5400000" flipH="1">
            <a:off x="6189563" y="4103718"/>
            <a:ext cx="558900" cy="11220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rgbClr val="31AEB4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8"/>
          <p:cNvGrpSpPr/>
          <p:nvPr/>
        </p:nvGrpSpPr>
        <p:grpSpPr>
          <a:xfrm>
            <a:off x="200495" y="438913"/>
            <a:ext cx="11681280" cy="548640"/>
            <a:chOff x="5423" y="0"/>
            <a:chExt cx="11681280" cy="548640"/>
          </a:xfrm>
        </p:grpSpPr>
        <p:sp>
          <p:nvSpPr>
            <p:cNvPr id="225" name="Google Shape;225;p8"/>
            <p:cNvSpPr/>
            <p:nvPr/>
          </p:nvSpPr>
          <p:spPr>
            <a:xfrm>
              <a:off x="5423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 txBox="1"/>
            <p:nvPr/>
          </p:nvSpPr>
          <p:spPr>
            <a:xfrm>
              <a:off x="279743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Get Data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2846816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 txBox="1"/>
            <p:nvPr/>
          </p:nvSpPr>
          <p:spPr>
            <a:xfrm>
              <a:off x="3121136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User Similarity Network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5688208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48BD6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 txBox="1"/>
            <p:nvPr/>
          </p:nvSpPr>
          <p:spPr>
            <a:xfrm>
              <a:off x="5962528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Bipartite Graph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8529601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BFBFB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 txBox="1"/>
            <p:nvPr/>
          </p:nvSpPr>
          <p:spPr>
            <a:xfrm>
              <a:off x="8803921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Match &amp; Recommend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3" name="Google Shape;23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9387" y="3398630"/>
            <a:ext cx="974274" cy="97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9406" y="4751514"/>
            <a:ext cx="974274" cy="97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18029" y="2062992"/>
            <a:ext cx="957028" cy="957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33036" y="4330535"/>
            <a:ext cx="880439" cy="85467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8"/>
          <p:cNvSpPr txBox="1"/>
          <p:nvPr/>
        </p:nvSpPr>
        <p:spPr>
          <a:xfrm>
            <a:off x="8314591" y="4491055"/>
            <a:ext cx="27176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5485F"/>
                </a:solidFill>
                <a:latin typeface="Short Stack"/>
                <a:ea typeface="Short Stack"/>
                <a:cs typeface="Short Stack"/>
                <a:sym typeface="Short Stack"/>
              </a:rPr>
              <a:t>“Best seafood in town”</a:t>
            </a:r>
            <a:endParaRPr sz="1800" b="1">
              <a:solidFill>
                <a:srgbClr val="35485F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238" name="Google Shape;238;p8"/>
          <p:cNvSpPr txBox="1"/>
          <p:nvPr/>
        </p:nvSpPr>
        <p:spPr>
          <a:xfrm>
            <a:off x="8288242" y="2687110"/>
            <a:ext cx="27342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5485F"/>
                </a:solidFill>
                <a:latin typeface="Short Stack"/>
                <a:ea typeface="Short Stack"/>
                <a:cs typeface="Short Stack"/>
                <a:sym typeface="Short Stack"/>
              </a:rPr>
              <a:t>“Must-try street food”</a:t>
            </a:r>
            <a:endParaRPr sz="1800" b="1">
              <a:solidFill>
                <a:srgbClr val="35485F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pic>
        <p:nvPicPr>
          <p:cNvPr id="239" name="Google Shape;239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48930" y="5207103"/>
            <a:ext cx="789995" cy="79390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8"/>
          <p:cNvSpPr txBox="1"/>
          <p:nvPr/>
        </p:nvSpPr>
        <p:spPr>
          <a:xfrm>
            <a:off x="8575500" y="5395531"/>
            <a:ext cx="21597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5485F"/>
                </a:solidFill>
                <a:latin typeface="Short Stack"/>
                <a:ea typeface="Short Stack"/>
                <a:cs typeface="Short Stack"/>
                <a:sym typeface="Short Stack"/>
              </a:rPr>
              <a:t>“Authentic ramen”</a:t>
            </a:r>
            <a:endParaRPr sz="1800" b="1">
              <a:solidFill>
                <a:srgbClr val="35485F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pic>
        <p:nvPicPr>
          <p:cNvPr id="241" name="Google Shape;241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73922" y="1547886"/>
            <a:ext cx="1308439" cy="1135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14958" y="1351383"/>
            <a:ext cx="744963" cy="76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214064" y="2440707"/>
            <a:ext cx="880439" cy="94762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8"/>
          <p:cNvSpPr txBox="1"/>
          <p:nvPr/>
        </p:nvSpPr>
        <p:spPr>
          <a:xfrm>
            <a:off x="8930088" y="3559038"/>
            <a:ext cx="14672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5485F"/>
                </a:solidFill>
                <a:latin typeface="Short Stack"/>
                <a:ea typeface="Short Stack"/>
                <a:cs typeface="Short Stack"/>
                <a:sym typeface="Short Stack"/>
              </a:rPr>
              <a:t>“wine tour”</a:t>
            </a:r>
            <a:endParaRPr sz="1800" b="1">
              <a:solidFill>
                <a:srgbClr val="35485F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pic>
        <p:nvPicPr>
          <p:cNvPr id="245" name="Google Shape;245;p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51498" y="3336556"/>
            <a:ext cx="686847" cy="95072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8"/>
          <p:cNvSpPr txBox="1"/>
          <p:nvPr/>
        </p:nvSpPr>
        <p:spPr>
          <a:xfrm>
            <a:off x="8771260" y="1630516"/>
            <a:ext cx="1768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5485F"/>
                </a:solidFill>
                <a:latin typeface="Short Stack"/>
                <a:ea typeface="Short Stack"/>
                <a:cs typeface="Short Stack"/>
                <a:sym typeface="Short Stack"/>
              </a:rPr>
              <a:t>“Best pizza!!!”</a:t>
            </a:r>
            <a:endParaRPr sz="1800" b="1">
              <a:solidFill>
                <a:srgbClr val="35485F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cxnSp>
        <p:nvCxnSpPr>
          <p:cNvPr id="247" name="Google Shape;247;p8"/>
          <p:cNvCxnSpPr>
            <a:stCxn id="235" idx="3"/>
            <a:endCxn id="241" idx="1"/>
          </p:cNvCxnSpPr>
          <p:nvPr/>
        </p:nvCxnSpPr>
        <p:spPr>
          <a:xfrm rot="10800000" flipH="1">
            <a:off x="3375057" y="2115806"/>
            <a:ext cx="3598800" cy="425700"/>
          </a:xfrm>
          <a:prstGeom prst="straightConnector1">
            <a:avLst/>
          </a:prstGeom>
          <a:noFill/>
          <a:ln w="28575" cap="flat" cmpd="sng">
            <a:solidFill>
              <a:srgbClr val="35485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8"/>
          <p:cNvCxnSpPr>
            <a:endCxn id="241" idx="1"/>
          </p:cNvCxnSpPr>
          <p:nvPr/>
        </p:nvCxnSpPr>
        <p:spPr>
          <a:xfrm rot="10800000" flipH="1">
            <a:off x="3383822" y="2115785"/>
            <a:ext cx="3590100" cy="1768200"/>
          </a:xfrm>
          <a:prstGeom prst="straightConnector1">
            <a:avLst/>
          </a:prstGeom>
          <a:noFill/>
          <a:ln w="28575" cap="flat" cmpd="sng">
            <a:solidFill>
              <a:srgbClr val="35485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49" name="Google Shape;249;p8"/>
          <p:cNvCxnSpPr>
            <a:stCxn id="234" idx="3"/>
            <a:endCxn id="241" idx="1"/>
          </p:cNvCxnSpPr>
          <p:nvPr/>
        </p:nvCxnSpPr>
        <p:spPr>
          <a:xfrm rot="10800000" flipH="1">
            <a:off x="3383680" y="2115651"/>
            <a:ext cx="3590100" cy="3123000"/>
          </a:xfrm>
          <a:prstGeom prst="straightConnector1">
            <a:avLst/>
          </a:prstGeom>
          <a:noFill/>
          <a:ln w="28575" cap="flat" cmpd="sng">
            <a:solidFill>
              <a:srgbClr val="35485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50" name="Google Shape;250;p8"/>
          <p:cNvCxnSpPr/>
          <p:nvPr/>
        </p:nvCxnSpPr>
        <p:spPr>
          <a:xfrm>
            <a:off x="3375056" y="2555287"/>
            <a:ext cx="3762092" cy="373553"/>
          </a:xfrm>
          <a:prstGeom prst="straightConnector1">
            <a:avLst/>
          </a:prstGeom>
          <a:noFill/>
          <a:ln w="28575" cap="flat" cmpd="sng">
            <a:solidFill>
              <a:srgbClr val="35485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51" name="Google Shape;251;p8"/>
          <p:cNvCxnSpPr>
            <a:endCxn id="245" idx="1"/>
          </p:cNvCxnSpPr>
          <p:nvPr/>
        </p:nvCxnSpPr>
        <p:spPr>
          <a:xfrm rot="10800000" flipH="1">
            <a:off x="3411598" y="3811916"/>
            <a:ext cx="3939900" cy="1448700"/>
          </a:xfrm>
          <a:prstGeom prst="straightConnector1">
            <a:avLst/>
          </a:prstGeom>
          <a:noFill/>
          <a:ln w="28575" cap="flat" cmpd="sng">
            <a:solidFill>
              <a:srgbClr val="35485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52" name="Google Shape;252;p8"/>
          <p:cNvCxnSpPr>
            <a:stCxn id="233" idx="3"/>
          </p:cNvCxnSpPr>
          <p:nvPr/>
        </p:nvCxnSpPr>
        <p:spPr>
          <a:xfrm rot="10800000" flipH="1">
            <a:off x="3363661" y="2928767"/>
            <a:ext cx="3773400" cy="957000"/>
          </a:xfrm>
          <a:prstGeom prst="straightConnector1">
            <a:avLst/>
          </a:prstGeom>
          <a:noFill/>
          <a:ln w="28575" cap="flat" cmpd="sng">
            <a:solidFill>
              <a:srgbClr val="35485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53" name="Google Shape;253;p8"/>
          <p:cNvCxnSpPr>
            <a:stCxn id="233" idx="3"/>
            <a:endCxn id="236" idx="1"/>
          </p:cNvCxnSpPr>
          <p:nvPr/>
        </p:nvCxnSpPr>
        <p:spPr>
          <a:xfrm>
            <a:off x="3363661" y="3885767"/>
            <a:ext cx="3869400" cy="872100"/>
          </a:xfrm>
          <a:prstGeom prst="straightConnector1">
            <a:avLst/>
          </a:prstGeom>
          <a:noFill/>
          <a:ln w="28575" cap="flat" cmpd="sng">
            <a:solidFill>
              <a:srgbClr val="35485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54" name="Google Shape;254;p8"/>
          <p:cNvCxnSpPr>
            <a:stCxn id="235" idx="3"/>
            <a:endCxn id="239" idx="1"/>
          </p:cNvCxnSpPr>
          <p:nvPr/>
        </p:nvCxnSpPr>
        <p:spPr>
          <a:xfrm>
            <a:off x="3375057" y="2541506"/>
            <a:ext cx="3873900" cy="3062700"/>
          </a:xfrm>
          <a:prstGeom prst="straightConnector1">
            <a:avLst/>
          </a:prstGeom>
          <a:noFill/>
          <a:ln w="28575" cap="flat" cmpd="sng">
            <a:solidFill>
              <a:srgbClr val="35485F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255" name="Google Shape;255;p8"/>
          <p:cNvSpPr txBox="1"/>
          <p:nvPr/>
        </p:nvSpPr>
        <p:spPr>
          <a:xfrm>
            <a:off x="2270074" y="6104398"/>
            <a:ext cx="11270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5485F"/>
                </a:solidFill>
                <a:latin typeface="Calibri"/>
                <a:ea typeface="Calibri"/>
                <a:cs typeface="Calibri"/>
                <a:sym typeface="Calibri"/>
              </a:rPr>
              <a:t>Users</a:t>
            </a:r>
            <a:endParaRPr sz="3200" b="1">
              <a:solidFill>
                <a:srgbClr val="3548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6556018" y="6138768"/>
            <a:ext cx="231787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5485F"/>
                </a:solidFill>
                <a:latin typeface="Calibri"/>
                <a:ea typeface="Calibri"/>
                <a:cs typeface="Calibri"/>
                <a:sym typeface="Calibri"/>
              </a:rPr>
              <a:t>Destinations</a:t>
            </a:r>
            <a:endParaRPr sz="3200" b="1">
              <a:solidFill>
                <a:srgbClr val="3548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9"/>
          <p:cNvGrpSpPr/>
          <p:nvPr/>
        </p:nvGrpSpPr>
        <p:grpSpPr>
          <a:xfrm>
            <a:off x="200495" y="438913"/>
            <a:ext cx="11681280" cy="548640"/>
            <a:chOff x="5423" y="0"/>
            <a:chExt cx="11681280" cy="548640"/>
          </a:xfrm>
        </p:grpSpPr>
        <p:sp>
          <p:nvSpPr>
            <p:cNvPr id="262" name="Google Shape;262;p9"/>
            <p:cNvSpPr/>
            <p:nvPr/>
          </p:nvSpPr>
          <p:spPr>
            <a:xfrm>
              <a:off x="5423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 txBox="1"/>
            <p:nvPr/>
          </p:nvSpPr>
          <p:spPr>
            <a:xfrm>
              <a:off x="279743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Get Data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2846816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 txBox="1"/>
            <p:nvPr/>
          </p:nvSpPr>
          <p:spPr>
            <a:xfrm>
              <a:off x="3121136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User Similarity Network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5688208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48BD6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 txBox="1"/>
            <p:nvPr/>
          </p:nvSpPr>
          <p:spPr>
            <a:xfrm>
              <a:off x="5962528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Bipartite Graph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8529601" y="0"/>
              <a:ext cx="3157102" cy="548640"/>
            </a:xfrm>
            <a:prstGeom prst="chevron">
              <a:avLst>
                <a:gd name="adj" fmla="val 50000"/>
              </a:avLst>
            </a:prstGeom>
            <a:solidFill>
              <a:srgbClr val="BFBFB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 txBox="1"/>
            <p:nvPr/>
          </p:nvSpPr>
          <p:spPr>
            <a:xfrm>
              <a:off x="8803921" y="0"/>
              <a:ext cx="2608462" cy="548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Match &amp; Recommend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0" name="Google Shape;27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9387" y="3398630"/>
            <a:ext cx="974274" cy="97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9406" y="4751514"/>
            <a:ext cx="974274" cy="97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18029" y="2062992"/>
            <a:ext cx="957028" cy="957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33036" y="4330535"/>
            <a:ext cx="880439" cy="85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48930" y="5207103"/>
            <a:ext cx="789995" cy="793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73922" y="1547886"/>
            <a:ext cx="1308439" cy="1135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14958" y="1351383"/>
            <a:ext cx="744963" cy="76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214064" y="2440707"/>
            <a:ext cx="880439" cy="947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51498" y="3336556"/>
            <a:ext cx="686847" cy="9507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9"/>
          <p:cNvCxnSpPr>
            <a:stCxn id="272" idx="3"/>
            <a:endCxn id="275" idx="1"/>
          </p:cNvCxnSpPr>
          <p:nvPr/>
        </p:nvCxnSpPr>
        <p:spPr>
          <a:xfrm rot="10800000" flipH="1">
            <a:off x="3375057" y="2115806"/>
            <a:ext cx="3598800" cy="425700"/>
          </a:xfrm>
          <a:prstGeom prst="straightConnector1">
            <a:avLst/>
          </a:prstGeom>
          <a:noFill/>
          <a:ln w="28575" cap="flat" cmpd="sng">
            <a:solidFill>
              <a:srgbClr val="35485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80" name="Google Shape;280;p9"/>
          <p:cNvCxnSpPr>
            <a:endCxn id="275" idx="1"/>
          </p:cNvCxnSpPr>
          <p:nvPr/>
        </p:nvCxnSpPr>
        <p:spPr>
          <a:xfrm rot="10800000" flipH="1">
            <a:off x="3383822" y="2115785"/>
            <a:ext cx="3590100" cy="1768200"/>
          </a:xfrm>
          <a:prstGeom prst="straightConnector1">
            <a:avLst/>
          </a:prstGeom>
          <a:noFill/>
          <a:ln w="28575" cap="flat" cmpd="sng">
            <a:solidFill>
              <a:srgbClr val="35485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81" name="Google Shape;281;p9"/>
          <p:cNvCxnSpPr>
            <a:stCxn id="271" idx="3"/>
            <a:endCxn id="275" idx="1"/>
          </p:cNvCxnSpPr>
          <p:nvPr/>
        </p:nvCxnSpPr>
        <p:spPr>
          <a:xfrm rot="10800000" flipH="1">
            <a:off x="3383680" y="2115651"/>
            <a:ext cx="3590100" cy="3123000"/>
          </a:xfrm>
          <a:prstGeom prst="straightConnector1">
            <a:avLst/>
          </a:prstGeom>
          <a:noFill/>
          <a:ln w="28575" cap="flat" cmpd="sng">
            <a:solidFill>
              <a:srgbClr val="35485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82" name="Google Shape;282;p9"/>
          <p:cNvCxnSpPr/>
          <p:nvPr/>
        </p:nvCxnSpPr>
        <p:spPr>
          <a:xfrm>
            <a:off x="3375056" y="2555287"/>
            <a:ext cx="3762092" cy="373553"/>
          </a:xfrm>
          <a:prstGeom prst="straightConnector1">
            <a:avLst/>
          </a:prstGeom>
          <a:noFill/>
          <a:ln w="28575" cap="flat" cmpd="sng">
            <a:solidFill>
              <a:srgbClr val="35485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p9"/>
          <p:cNvCxnSpPr>
            <a:endCxn id="278" idx="1"/>
          </p:cNvCxnSpPr>
          <p:nvPr/>
        </p:nvCxnSpPr>
        <p:spPr>
          <a:xfrm rot="10800000" flipH="1">
            <a:off x="3411598" y="3811916"/>
            <a:ext cx="3939900" cy="1448700"/>
          </a:xfrm>
          <a:prstGeom prst="straightConnector1">
            <a:avLst/>
          </a:prstGeom>
          <a:noFill/>
          <a:ln w="28575" cap="flat" cmpd="sng">
            <a:solidFill>
              <a:srgbClr val="35485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84" name="Google Shape;284;p9"/>
          <p:cNvCxnSpPr>
            <a:stCxn id="270" idx="3"/>
          </p:cNvCxnSpPr>
          <p:nvPr/>
        </p:nvCxnSpPr>
        <p:spPr>
          <a:xfrm rot="10800000" flipH="1">
            <a:off x="3363661" y="2928767"/>
            <a:ext cx="3773400" cy="957000"/>
          </a:xfrm>
          <a:prstGeom prst="straightConnector1">
            <a:avLst/>
          </a:prstGeom>
          <a:noFill/>
          <a:ln w="28575" cap="flat" cmpd="sng">
            <a:solidFill>
              <a:srgbClr val="35485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85" name="Google Shape;285;p9"/>
          <p:cNvCxnSpPr>
            <a:stCxn id="270" idx="3"/>
            <a:endCxn id="273" idx="1"/>
          </p:cNvCxnSpPr>
          <p:nvPr/>
        </p:nvCxnSpPr>
        <p:spPr>
          <a:xfrm>
            <a:off x="3363661" y="3885767"/>
            <a:ext cx="3869400" cy="872100"/>
          </a:xfrm>
          <a:prstGeom prst="straightConnector1">
            <a:avLst/>
          </a:prstGeom>
          <a:noFill/>
          <a:ln w="28575" cap="flat" cmpd="sng">
            <a:solidFill>
              <a:srgbClr val="35485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86" name="Google Shape;286;p9"/>
          <p:cNvCxnSpPr>
            <a:stCxn id="272" idx="3"/>
            <a:endCxn id="274" idx="1"/>
          </p:cNvCxnSpPr>
          <p:nvPr/>
        </p:nvCxnSpPr>
        <p:spPr>
          <a:xfrm>
            <a:off x="3375057" y="2541506"/>
            <a:ext cx="3873900" cy="3062700"/>
          </a:xfrm>
          <a:prstGeom prst="straightConnector1">
            <a:avLst/>
          </a:prstGeom>
          <a:noFill/>
          <a:ln w="28575" cap="flat" cmpd="sng">
            <a:solidFill>
              <a:srgbClr val="35485F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287" name="Google Shape;287;p9"/>
          <p:cNvSpPr txBox="1"/>
          <p:nvPr/>
        </p:nvSpPr>
        <p:spPr>
          <a:xfrm>
            <a:off x="2270074" y="6104398"/>
            <a:ext cx="11270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5485F"/>
                </a:solidFill>
                <a:latin typeface="Calibri"/>
                <a:ea typeface="Calibri"/>
                <a:cs typeface="Calibri"/>
                <a:sym typeface="Calibri"/>
              </a:rPr>
              <a:t>Users</a:t>
            </a:r>
            <a:endParaRPr sz="3200" b="1">
              <a:solidFill>
                <a:srgbClr val="3548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9"/>
          <p:cNvSpPr txBox="1"/>
          <p:nvPr/>
        </p:nvSpPr>
        <p:spPr>
          <a:xfrm>
            <a:off x="6556018" y="6138768"/>
            <a:ext cx="231787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5485F"/>
                </a:solidFill>
                <a:latin typeface="Calibri"/>
                <a:ea typeface="Calibri"/>
                <a:cs typeface="Calibri"/>
                <a:sym typeface="Calibri"/>
              </a:rPr>
              <a:t>Destinations</a:t>
            </a:r>
            <a:endParaRPr sz="3200" b="1">
              <a:solidFill>
                <a:srgbClr val="3548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9"/>
          <p:cNvSpPr txBox="1"/>
          <p:nvPr/>
        </p:nvSpPr>
        <p:spPr>
          <a:xfrm>
            <a:off x="8569538" y="3773244"/>
            <a:ext cx="298575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5485F"/>
                </a:solidFill>
                <a:latin typeface="Calibri"/>
                <a:ea typeface="Calibri"/>
                <a:cs typeface="Calibri"/>
                <a:sym typeface="Calibri"/>
              </a:rPr>
              <a:t>Ranked based on </a:t>
            </a:r>
            <a:endParaRPr sz="2800" b="1">
              <a:solidFill>
                <a:srgbClr val="35485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7A185"/>
                </a:solidFill>
                <a:latin typeface="Calibri"/>
                <a:ea typeface="Calibri"/>
                <a:cs typeface="Calibri"/>
                <a:sym typeface="Calibri"/>
              </a:rPr>
              <a:t>degree centrality </a:t>
            </a:r>
            <a:endParaRPr sz="2800" b="1">
              <a:solidFill>
                <a:srgbClr val="17A1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5485F"/>
                </a:solidFill>
                <a:latin typeface="Calibri"/>
                <a:ea typeface="Calibri"/>
                <a:cs typeface="Calibri"/>
                <a:sym typeface="Calibri"/>
              </a:rPr>
              <a:t>of the destinations</a:t>
            </a:r>
            <a:endParaRPr sz="2800" b="1">
              <a:solidFill>
                <a:srgbClr val="3548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9"/>
          <p:cNvSpPr/>
          <p:nvPr/>
        </p:nvSpPr>
        <p:spPr>
          <a:xfrm>
            <a:off x="6804373" y="1339187"/>
            <a:ext cx="1702861" cy="1985173"/>
          </a:xfrm>
          <a:prstGeom prst="rect">
            <a:avLst/>
          </a:prstGeom>
          <a:noFill/>
          <a:ln w="28575" cap="flat" cmpd="sng">
            <a:solidFill>
              <a:srgbClr val="48C06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399</Words>
  <Application>Microsoft Office PowerPoint</Application>
  <PresentationFormat>宽屏</PresentationFormat>
  <Paragraphs>142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Palatino</vt:lpstr>
      <vt:lpstr>Calibri</vt:lpstr>
      <vt:lpstr>Georgia</vt:lpstr>
      <vt:lpstr>Arial</vt:lpstr>
      <vt:lpstr>Short Stack</vt:lpstr>
      <vt:lpstr>Office Theme</vt:lpstr>
      <vt:lpstr>The Future of Travel: Personalization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Travel: Personalization</dc:title>
  <dc:creator>Huang Yutung</dc:creator>
  <cp:lastModifiedBy>Zhang Xujie</cp:lastModifiedBy>
  <cp:revision>3</cp:revision>
  <dcterms:created xsi:type="dcterms:W3CDTF">2019-11-16T08:59:53Z</dcterms:created>
  <dcterms:modified xsi:type="dcterms:W3CDTF">2019-12-11T03:20:31Z</dcterms:modified>
</cp:coreProperties>
</file>